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75" r:id="rId6"/>
    <p:sldId id="282" r:id="rId7"/>
    <p:sldId id="274" r:id="rId8"/>
    <p:sldId id="262" r:id="rId9"/>
    <p:sldId id="264" r:id="rId10"/>
    <p:sldId id="266" r:id="rId11"/>
    <p:sldId id="268" r:id="rId12"/>
    <p:sldId id="270" r:id="rId13"/>
    <p:sldId id="271" r:id="rId14"/>
    <p:sldId id="272" r:id="rId15"/>
    <p:sldId id="273" r:id="rId16"/>
    <p:sldId id="283" r:id="rId17"/>
    <p:sldId id="284" r:id="rId18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79174" autoAdjust="0"/>
  </p:normalViewPr>
  <p:slideViewPr>
    <p:cSldViewPr snapToGrid="0">
      <p:cViewPr varScale="1">
        <p:scale>
          <a:sx n="58" d="100"/>
          <a:sy n="58" d="100"/>
        </p:scale>
        <p:origin x="118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D6C87-EE09-4500-A807-BDC98ACA39DA}" type="datetimeFigureOut">
              <a:rPr lang="pt-BR" smtClean="0"/>
              <a:t>21/03/2024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F38C1-7A6C-458D-9A8D-A67758AA7F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75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F38C1-7A6C-458D-9A8D-A67758AA7F9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925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2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5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EE4E9-FE41-468F-A8D1-B34FE745D267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D404F-1767-4C71-8A94-28FEC74B5776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94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796D60-F597-41B7-A8C2-2036B52A464A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E78134-B1AF-48EA-A67F-8964F0240698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8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50E4E5-9D7F-4851-9CF3-825E19D144B6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DACB77-A3A1-40A6-879A-389C21F34555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6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7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6F24A7-234C-4174-9787-B8992E3F9FB8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E5DD8-2AC0-4444-846F-5822888D7BBB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61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83B4FB-3CB5-47BC-88F1-FA9957E85A8F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6A6D4-AAF1-4FAB-BD68-0916A045A584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2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3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9088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92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29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6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3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4CB93C-EA5F-4445-AD8D-80C2DC17DC85}" type="datetimeFigureOut">
              <a:rPr lang="en-US" smtClean="0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DB8D0A7-A86B-475F-8B1A-93AF98552A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2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Tocantinopolis.sa&#250;de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tocantinopolis.sa&#250;de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ctrTitle"/>
          </p:nvPr>
        </p:nvSpPr>
        <p:spPr>
          <a:xfrm>
            <a:off x="1507067" y="1197736"/>
            <a:ext cx="7766936" cy="1584102"/>
          </a:xfrm>
        </p:spPr>
        <p:txBody>
          <a:bodyPr/>
          <a:lstStyle/>
          <a:p>
            <a:r>
              <a:rPr lang="pt-BR" sz="4500" b="1" dirty="0"/>
              <a:t>Audiência Pública da Saúde</a:t>
            </a:r>
            <a:br>
              <a:rPr lang="pt-BR" sz="4500" b="1" dirty="0"/>
            </a:br>
            <a:r>
              <a:rPr lang="pt-BR" sz="4500" b="1" dirty="0"/>
              <a:t>3 QUADRIMESTRE/2022</a:t>
            </a:r>
          </a:p>
        </p:txBody>
      </p:sp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1108075" y="3129566"/>
            <a:ext cx="8166100" cy="2018697"/>
          </a:xfrm>
        </p:spPr>
        <p:txBody>
          <a:bodyPr>
            <a:normAutofit fontScale="77500" lnSpcReduction="20000"/>
          </a:bodyPr>
          <a:lstStyle/>
          <a:p>
            <a:r>
              <a:rPr lang="pt-BR" sz="3000" b="1" dirty="0">
                <a:solidFill>
                  <a:srgbClr val="0070C0"/>
                </a:solidFill>
              </a:rPr>
              <a:t>Fundo Municipal de Saúde de Tocantinópolis</a:t>
            </a:r>
          </a:p>
          <a:p>
            <a:r>
              <a:rPr lang="pt-BR" sz="3000" b="1" dirty="0">
                <a:solidFill>
                  <a:srgbClr val="0070C0"/>
                </a:solidFill>
              </a:rPr>
              <a:t>Estado do Tocantins</a:t>
            </a:r>
          </a:p>
          <a:p>
            <a:endParaRPr lang="pt-BR" sz="3000" b="1" dirty="0">
              <a:solidFill>
                <a:srgbClr val="0070C0"/>
              </a:solidFill>
            </a:endParaRPr>
          </a:p>
          <a:p>
            <a:r>
              <a:rPr lang="pt-BR" sz="3000" b="1" dirty="0">
                <a:solidFill>
                  <a:srgbClr val="0070C0"/>
                </a:solidFill>
              </a:rPr>
              <a:t>SECRETARIA MUNICIPAL DE SAÚDE </a:t>
            </a:r>
          </a:p>
          <a:p>
            <a:r>
              <a:rPr lang="pt-BR" sz="3000" b="1" dirty="0">
                <a:solidFill>
                  <a:srgbClr val="0070C0"/>
                </a:solidFill>
              </a:rPr>
              <a:t>Maria </a:t>
            </a:r>
            <a:r>
              <a:rPr lang="pt-BR" sz="3000" b="1" dirty="0" err="1">
                <a:solidFill>
                  <a:srgbClr val="0070C0"/>
                </a:solidFill>
              </a:rPr>
              <a:t>Vandecy</a:t>
            </a:r>
            <a:r>
              <a:rPr lang="pt-BR" sz="3000" b="1" dirty="0">
                <a:solidFill>
                  <a:srgbClr val="0070C0"/>
                </a:solidFill>
              </a:rPr>
              <a:t> Soares Ribeiro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ítulo 1"/>
          <p:cNvSpPr>
            <a:spLocks noGrp="1"/>
          </p:cNvSpPr>
          <p:nvPr>
            <p:ph type="title"/>
          </p:nvPr>
        </p:nvSpPr>
        <p:spPr>
          <a:xfrm>
            <a:off x="677863" y="1541463"/>
            <a:ext cx="8596312" cy="1827212"/>
          </a:xfrm>
        </p:spPr>
        <p:txBody>
          <a:bodyPr/>
          <a:lstStyle/>
          <a:p>
            <a:pPr algn="ctr"/>
            <a:r>
              <a:rPr lang="pt-BR" sz="4500" b="1"/>
              <a:t>Receitas e Despesas</a:t>
            </a:r>
          </a:p>
        </p:txBody>
      </p:sp>
      <p:sp>
        <p:nvSpPr>
          <p:cNvPr id="19458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77863" y="3278188"/>
            <a:ext cx="8596312" cy="860425"/>
          </a:xfrm>
        </p:spPr>
        <p:txBody>
          <a:bodyPr/>
          <a:lstStyle/>
          <a:p>
            <a:pPr algn="ctr"/>
            <a:r>
              <a:rPr lang="pt-BR" sz="3000" b="1">
                <a:solidFill>
                  <a:srgbClr val="0070C0"/>
                </a:solidFill>
              </a:rPr>
              <a:t>Especificadas por Bloco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ítulo 1"/>
          <p:cNvSpPr>
            <a:spLocks noGrp="1"/>
          </p:cNvSpPr>
          <p:nvPr>
            <p:ph type="title"/>
          </p:nvPr>
        </p:nvSpPr>
        <p:spPr>
          <a:xfrm>
            <a:off x="141668" y="253929"/>
            <a:ext cx="9272789" cy="652463"/>
          </a:xfrm>
        </p:spPr>
        <p:txBody>
          <a:bodyPr>
            <a:normAutofit/>
          </a:bodyPr>
          <a:lstStyle/>
          <a:p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</a:t>
            </a:r>
            <a:r>
              <a:rPr lang="pt-BR" sz="2400" b="1" dirty="0">
                <a:solidFill>
                  <a:srgbClr val="0070C0"/>
                </a:solidFill>
              </a:rPr>
              <a:t> </a:t>
            </a:r>
            <a:r>
              <a:rPr lang="pt-BR" sz="2400" b="1" dirty="0"/>
              <a:t>ARRECADADA </a:t>
            </a:r>
            <a:r>
              <a:rPr lang="pt-BR" sz="2400" b="1" dirty="0">
                <a:solidFill>
                  <a:srgbClr val="0070C0"/>
                </a:solidFill>
              </a:rPr>
              <a:t>ATENÇÃO BÁSICA</a:t>
            </a:r>
          </a:p>
        </p:txBody>
      </p:sp>
      <p:sp>
        <p:nvSpPr>
          <p:cNvPr id="2048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41667" y="800918"/>
            <a:ext cx="9053847" cy="1819409"/>
          </a:xfrm>
        </p:spPr>
        <p:txBody>
          <a:bodyPr>
            <a:normAutofit fontScale="92500" lnSpcReduction="20000"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Atenção Básica				R$ 1.661.899,67</a:t>
            </a:r>
          </a:p>
          <a:p>
            <a:pPr lvl="1"/>
            <a:r>
              <a:rPr lang="pt-BR" sz="1900" b="1" dirty="0">
                <a:solidFill>
                  <a:srgbClr val="0070C0"/>
                </a:solidFill>
              </a:rPr>
              <a:t>Atenção Básica					R$	1.661.899,67</a:t>
            </a:r>
            <a:endParaRPr lang="pt-BR" sz="2100" b="1" dirty="0">
              <a:solidFill>
                <a:srgbClr val="0070C0"/>
              </a:solidFill>
            </a:endParaRPr>
          </a:p>
          <a:p>
            <a:pPr lvl="1"/>
            <a:r>
              <a:rPr lang="pt-BR" sz="1900" b="1" dirty="0">
                <a:solidFill>
                  <a:srgbClr val="0070C0"/>
                </a:solidFill>
              </a:rPr>
              <a:t>COVID-19							R$	             0,00</a:t>
            </a:r>
            <a:br>
              <a:rPr lang="pt-BR" sz="1900" b="1" dirty="0">
                <a:solidFill>
                  <a:srgbClr val="0070C0"/>
                </a:solidFill>
              </a:rPr>
            </a:br>
            <a:r>
              <a:rPr lang="pt-BR" sz="1900" b="1" dirty="0">
                <a:solidFill>
                  <a:srgbClr val="0070C0"/>
                </a:solidFill>
              </a:rPr>
              <a:t/>
            </a:r>
            <a:br>
              <a:rPr lang="pt-BR" sz="1900" b="1" dirty="0">
                <a:solidFill>
                  <a:srgbClr val="0070C0"/>
                </a:solidFill>
              </a:rPr>
            </a:br>
            <a:r>
              <a:rPr lang="pt-BR" sz="1900" b="1" dirty="0">
                <a:solidFill>
                  <a:srgbClr val="0070C0"/>
                </a:solidFill>
              </a:rPr>
              <a:t/>
            </a:r>
            <a:br>
              <a:rPr lang="pt-BR" sz="1900" b="1" dirty="0">
                <a:solidFill>
                  <a:srgbClr val="0070C0"/>
                </a:solidFill>
              </a:rPr>
            </a:br>
            <a:endParaRPr lang="pt-BR" sz="1900" b="1" dirty="0">
              <a:solidFill>
                <a:srgbClr val="0070C0"/>
              </a:solidFill>
            </a:endParaRPr>
          </a:p>
        </p:txBody>
      </p:sp>
      <p:sp>
        <p:nvSpPr>
          <p:cNvPr id="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1667" y="2674363"/>
            <a:ext cx="8139448" cy="3881438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141668" y="2228045"/>
            <a:ext cx="9787941" cy="51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b="1" dirty="0"/>
              <a:t>DEMONSTRATIVO DAS </a:t>
            </a:r>
            <a:r>
              <a:rPr lang="pt-BR" sz="2400" b="1" u="sng" dirty="0">
                <a:solidFill>
                  <a:srgbClr val="0070C0"/>
                </a:solidFill>
              </a:rPr>
              <a:t>DESPESAS</a:t>
            </a:r>
            <a:r>
              <a:rPr lang="pt-BR" sz="2400" b="1" dirty="0">
                <a:solidFill>
                  <a:srgbClr val="0070C0"/>
                </a:solidFill>
              </a:rPr>
              <a:t> </a:t>
            </a:r>
            <a:r>
              <a:rPr lang="pt-BR" sz="2400" b="1" dirty="0"/>
              <a:t>PAGAS </a:t>
            </a:r>
            <a:r>
              <a:rPr lang="pt-BR" sz="2400" b="1" dirty="0">
                <a:solidFill>
                  <a:srgbClr val="0070C0"/>
                </a:solidFill>
              </a:rPr>
              <a:t>ATENÇÃO BÁSICA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b="1" dirty="0">
                <a:solidFill>
                  <a:srgbClr val="0070C0"/>
                </a:solidFill>
              </a:rPr>
              <a:t>Total Atenção Básica	       R$ 1.803.737,83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    R$       1.678.415,06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Diárias							    R$        	            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Passagens e </a:t>
            </a:r>
            <a:r>
              <a:rPr lang="pt-BR" sz="2100" b="1" dirty="0" err="1">
                <a:solidFill>
                  <a:srgbClr val="0070C0"/>
                </a:solidFill>
              </a:rPr>
              <a:t>Desp.Locaomação</a:t>
            </a:r>
            <a:r>
              <a:rPr lang="pt-BR" sz="2100" b="1" dirty="0">
                <a:solidFill>
                  <a:srgbClr val="0070C0"/>
                </a:solidFill>
              </a:rPr>
              <a:t>	    R$                 850,00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    R$                     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    R$        	   14.985,00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    R$        109.4877,77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 err="1">
                <a:solidFill>
                  <a:srgbClr val="0070C0"/>
                </a:solidFill>
              </a:rPr>
              <a:t>Serv.Tec.Inf.Comunicação</a:t>
            </a:r>
            <a:r>
              <a:rPr lang="pt-BR" sz="2100" b="1" dirty="0">
                <a:solidFill>
                  <a:srgbClr val="0070C0"/>
                </a:solidFill>
              </a:rPr>
              <a:t>-PJ	    R$                    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Desp. Exercícios Anteriores		    R$                    0,00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Equipamentos/Mat. Permanente   R$                    0,00</a:t>
            </a:r>
          </a:p>
          <a:p>
            <a:endParaRPr lang="pt-BR" b="1" dirty="0">
              <a:solidFill>
                <a:srgbClr val="0000FF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023538" y="4211392"/>
            <a:ext cx="397527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b="1" dirty="0"/>
              <a:t>Combustível, Insumos, medicamentos, </a:t>
            </a:r>
            <a:r>
              <a:rPr lang="pt-BR" sz="1200" b="1" dirty="0" err="1"/>
              <a:t>mat</a:t>
            </a:r>
            <a:r>
              <a:rPr lang="pt-BR" sz="1200" b="1" dirty="0"/>
              <a:t> de escritório...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023538" y="4829577"/>
            <a:ext cx="397527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pt-BR" dirty="0"/>
              <a:t>Serviços pagos a CPFs, manutenções...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023538" y="5160612"/>
            <a:ext cx="397527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pt-BR" dirty="0"/>
              <a:t>Energia, Internet, manutenções, tarifas bancárias...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113690" y="5679584"/>
            <a:ext cx="388512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pt-BR"/>
              <a:t>            </a:t>
            </a:r>
            <a:r>
              <a:rPr lang="pt-BR" dirty="0"/>
              <a:t>Computadores, Armários, Ar Condicionado...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>
          <a:xfrm>
            <a:off x="-141668" y="244520"/>
            <a:ext cx="9705041" cy="949369"/>
          </a:xfrm>
        </p:spPr>
        <p:txBody>
          <a:bodyPr/>
          <a:lstStyle/>
          <a:p>
            <a:pPr algn="ctr"/>
            <a:r>
              <a:rPr lang="pt-BR" sz="1800" b="1" dirty="0"/>
              <a:t>DEMONSTRATIVO DA </a:t>
            </a:r>
            <a:r>
              <a:rPr lang="pt-BR" sz="1800" b="1" u="sng" dirty="0">
                <a:solidFill>
                  <a:srgbClr val="0070C0"/>
                </a:solidFill>
              </a:rPr>
              <a:t>RECEITA</a:t>
            </a:r>
            <a:r>
              <a:rPr lang="pt-BR" sz="1800" b="1" dirty="0"/>
              <a:t> ARRECADADA TRANSFERÊNCIA DE RECURSOS DO ESTADO</a:t>
            </a:r>
          </a:p>
        </p:txBody>
      </p:sp>
      <p:sp>
        <p:nvSpPr>
          <p:cNvPr id="22530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020763" y="845029"/>
            <a:ext cx="7969250" cy="801978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Transf.Recursos do Estado    R$ 523.042,60</a:t>
            </a: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10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1556" y="2843044"/>
            <a:ext cx="9387903" cy="3897392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Total Despesas do Estado    R$ 451.177,44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		R$		        778,35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Diárias               						R$		  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      R$		 119.539,76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	R$		 222.020,00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      R$		 108.839,33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</a:t>
            </a:r>
            <a:r>
              <a:rPr lang="pt-BR" sz="2000" b="1" dirty="0" err="1">
                <a:solidFill>
                  <a:srgbClr val="0070C0"/>
                </a:solidFill>
              </a:rPr>
              <a:t>Inf.E</a:t>
            </a:r>
            <a:r>
              <a:rPr lang="pt-BR" sz="2000" b="1" dirty="0">
                <a:solidFill>
                  <a:srgbClr val="0070C0"/>
                </a:solidFill>
              </a:rPr>
              <a:t> Comunicação-PJ		R$ 		             0,00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Desp. Exercícios Anteriores		    		R$                     0,00</a:t>
            </a:r>
          </a:p>
          <a:p>
            <a:pPr lvl="1">
              <a:defRPr/>
            </a:pPr>
            <a:endParaRPr lang="pt-BR" sz="2000" b="1" dirty="0">
              <a:solidFill>
                <a:srgbClr val="0070C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44" y="1472003"/>
            <a:ext cx="7748688" cy="640135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-886698" y="2112138"/>
            <a:ext cx="10573555" cy="6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1800" b="1" dirty="0"/>
              <a:t>DEMONSTRATIVO DAS </a:t>
            </a:r>
            <a:r>
              <a:rPr lang="pt-BR" sz="1800" b="1" u="sng" dirty="0">
                <a:solidFill>
                  <a:srgbClr val="0070C0"/>
                </a:solidFill>
              </a:rPr>
              <a:t>DESPESAS PAGAS </a:t>
            </a:r>
            <a:r>
              <a:rPr lang="pt-BR" sz="1800" b="1" dirty="0"/>
              <a:t>TRANSFERÊNCIA DE RECURSOS DO ESTADO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>
          <a:xfrm>
            <a:off x="677863" y="1111250"/>
            <a:ext cx="8596312" cy="6524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700" b="1" dirty="0"/>
              <a:t>Demonstrativo da Receita Arrecadada</a:t>
            </a:r>
            <a:br>
              <a:rPr lang="pt-BR" sz="3700" b="1" dirty="0"/>
            </a:br>
            <a:r>
              <a:rPr lang="pt-BR" b="1" dirty="0"/>
              <a:t>Transferência de recursos dos Municípios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22530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189607" y="3142694"/>
            <a:ext cx="8708995" cy="2707689"/>
          </a:xfrm>
        </p:spPr>
        <p:txBody>
          <a:bodyPr/>
          <a:lstStyle/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None/>
            </a:pPr>
            <a:r>
              <a:rPr lang="pt-BR" sz="2400" b="1" dirty="0">
                <a:solidFill>
                  <a:srgbClr val="0070C0"/>
                </a:solidFill>
              </a:rPr>
              <a:t>Transf.Recursos Municípios  R$ 132.000,00</a:t>
            </a:r>
            <a:endParaRPr lang="pt-BR" sz="20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6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5098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/>
              <a:t>Demonstrativo das Despesas Pagas</a:t>
            </a:r>
            <a:br>
              <a:rPr lang="pt-BR" b="1" dirty="0"/>
            </a:br>
            <a:r>
              <a:rPr lang="pt-BR" b="1" dirty="0" err="1"/>
              <a:t>Transfêrencia</a:t>
            </a:r>
            <a:r>
              <a:rPr lang="pt-BR" b="1" dirty="0"/>
              <a:t> de recursos de Convênios e dos Municípios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Total Despesas do Estado    R$ 93.435,78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0070C0"/>
                </a:solidFill>
              </a:rPr>
              <a:t>	</a:t>
            </a:r>
            <a:endParaRPr lang="pt-BR" sz="2100" b="1" dirty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R$		  85.237,78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Passagens e </a:t>
            </a:r>
            <a:r>
              <a:rPr lang="pt-BR" sz="2100" b="1" dirty="0" err="1">
                <a:solidFill>
                  <a:srgbClr val="0070C0"/>
                </a:solidFill>
              </a:rPr>
              <a:t>Desp.c</a:t>
            </a:r>
            <a:r>
              <a:rPr lang="pt-BR" sz="2100" b="1" dirty="0">
                <a:solidFill>
                  <a:srgbClr val="0070C0"/>
                </a:solidFill>
              </a:rPr>
              <a:t>/</a:t>
            </a:r>
            <a:r>
              <a:rPr lang="pt-BR" sz="2100" b="1" dirty="0" err="1">
                <a:solidFill>
                  <a:srgbClr val="0070C0"/>
                </a:solidFill>
              </a:rPr>
              <a:t>Locomação</a:t>
            </a:r>
            <a:r>
              <a:rPr lang="pt-BR" sz="2100" b="1" dirty="0">
                <a:solidFill>
                  <a:srgbClr val="0070C0"/>
                </a:solidFill>
              </a:rPr>
              <a:t> 	R$        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R$ 	          8.198,00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R$		 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Indenizações e Restituições		R$         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Obras e Instalações					R$                   0,00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4811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>
          <a:xfrm>
            <a:off x="-90153" y="171874"/>
            <a:ext cx="9491729" cy="652463"/>
          </a:xfrm>
        </p:spPr>
        <p:txBody>
          <a:bodyPr>
            <a:normAutofit/>
          </a:bodyPr>
          <a:lstStyle/>
          <a:p>
            <a:pPr algn="ctr"/>
            <a:r>
              <a:rPr lang="pt-BR" sz="1900" b="1" dirty="0"/>
              <a:t>DEMONSTRATIVO DA RECEITA  </a:t>
            </a:r>
            <a:r>
              <a:rPr lang="pt-BR" sz="1900" b="1" u="sng" dirty="0">
                <a:solidFill>
                  <a:srgbClr val="0070C0"/>
                </a:solidFill>
              </a:rPr>
              <a:t>ARRECADADA </a:t>
            </a:r>
            <a:r>
              <a:rPr lang="pt-BR" sz="1900" b="1" dirty="0">
                <a:solidFill>
                  <a:srgbClr val="0070C0"/>
                </a:solidFill>
              </a:rPr>
              <a:t> </a:t>
            </a:r>
            <a:r>
              <a:rPr lang="pt-BR" sz="1900" b="1" dirty="0"/>
              <a:t>MÉDIA E ALTA COMPLEXIDADE - MAC</a:t>
            </a:r>
          </a:p>
        </p:txBody>
      </p:sp>
      <p:sp>
        <p:nvSpPr>
          <p:cNvPr id="22530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616765" y="730607"/>
            <a:ext cx="7795715" cy="2164993"/>
          </a:xfrm>
        </p:spPr>
        <p:txBody>
          <a:bodyPr>
            <a:normAutofit fontScale="85000" lnSpcReduction="20000"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MAC TOTAL					R$ 1.216.501,62</a:t>
            </a:r>
          </a:p>
          <a:p>
            <a:r>
              <a:rPr lang="pt-BR" sz="2800" b="1" dirty="0">
                <a:solidFill>
                  <a:srgbClr val="0070C0"/>
                </a:solidFill>
              </a:rPr>
              <a:t>MAC								R$ 1.216.501,62</a:t>
            </a:r>
            <a:endParaRPr lang="pt-BR" sz="2400" b="1" dirty="0">
              <a:solidFill>
                <a:srgbClr val="0070C0"/>
              </a:solidFill>
            </a:endParaRPr>
          </a:p>
          <a:p>
            <a:r>
              <a:rPr lang="pt-BR" sz="2400" b="1" dirty="0">
                <a:solidFill>
                  <a:srgbClr val="0070C0"/>
                </a:solidFill>
              </a:rPr>
              <a:t>COVID-19							R$	                0,00</a:t>
            </a:r>
          </a:p>
          <a:p>
            <a:pPr marL="0" indent="0"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6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8640" y="2733040"/>
            <a:ext cx="8077200" cy="3444240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Total Média e Alta Compl.		R$ 2.022.891,93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Pessoal e Encargos					R$	       501.748,18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Diárias								R$	                   0,00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Material de Consumo				R$	          77.534,77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Serviços de Pessoa Física			R$	        996.845,00  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Serviços de Pessoa Jurídica			R$	        446.763,98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Inf.  E Comunicação-PJ		R</a:t>
            </a:r>
            <a:r>
              <a:rPr lang="pt-BR" sz="2300" b="1" dirty="0">
                <a:solidFill>
                  <a:srgbClr val="0070C0"/>
                </a:solidFill>
              </a:rPr>
              <a:t>$                      0,00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Desp. Exercícios Anteriores			R$	                    0,00</a:t>
            </a:r>
          </a:p>
          <a:p>
            <a:pPr lvl="1">
              <a:defRPr/>
            </a:pPr>
            <a:r>
              <a:rPr lang="pt-BR" sz="2300" b="1" dirty="0">
                <a:solidFill>
                  <a:srgbClr val="0070C0"/>
                </a:solidFill>
              </a:rPr>
              <a:t>Equipamentos/Mat. Permanente		R$	                    0,00</a:t>
            </a:r>
            <a:endParaRPr lang="pt-BR" sz="21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65670" y="1370191"/>
            <a:ext cx="983302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300" b="1" dirty="0"/>
          </a:p>
          <a:p>
            <a:pPr algn="ctr"/>
            <a:endParaRPr lang="pt-BR" sz="2300" b="1" dirty="0"/>
          </a:p>
          <a:p>
            <a:pPr algn="ctr"/>
            <a:r>
              <a:rPr lang="pt-BR" sz="2300" b="1" dirty="0"/>
              <a:t>Demonstrativo</a:t>
            </a:r>
            <a:r>
              <a:rPr lang="pt-BR" sz="2400" b="1" dirty="0"/>
              <a:t> da </a:t>
            </a:r>
            <a:r>
              <a:rPr lang="pt-BR" sz="2400" b="1" u="sng" dirty="0">
                <a:solidFill>
                  <a:srgbClr val="0070C0"/>
                </a:solidFill>
              </a:rPr>
              <a:t>Despesas Pagas </a:t>
            </a:r>
            <a:r>
              <a:rPr lang="pt-BR" sz="2400" b="1" dirty="0"/>
              <a:t>Média e Alta Complexidade - MAC</a:t>
            </a:r>
          </a:p>
        </p:txBody>
      </p:sp>
    </p:spTree>
    <p:extLst>
      <p:ext uri="{BB962C8B-B14F-4D97-AF65-F5344CB8AC3E}">
        <p14:creationId xmlns:p14="http://schemas.microsoft.com/office/powerpoint/2010/main" val="775168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ítulo 1"/>
          <p:cNvSpPr>
            <a:spLocks noGrp="1"/>
          </p:cNvSpPr>
          <p:nvPr>
            <p:ph type="title"/>
          </p:nvPr>
        </p:nvSpPr>
        <p:spPr>
          <a:xfrm>
            <a:off x="707232" y="316054"/>
            <a:ext cx="8596312" cy="933197"/>
          </a:xfrm>
        </p:spPr>
        <p:txBody>
          <a:bodyPr>
            <a:normAutofit/>
          </a:bodyPr>
          <a:lstStyle/>
          <a:p>
            <a:r>
              <a:rPr lang="pt-BR" sz="2400" b="1" dirty="0"/>
              <a:t/>
            </a:r>
            <a:br>
              <a:rPr lang="pt-BR" sz="2400" b="1" dirty="0"/>
            </a:br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 Arrecadada</a:t>
            </a:r>
            <a:r>
              <a:rPr lang="pt-BR" sz="2400" b="1" dirty="0"/>
              <a:t> Vigilância em Saúde</a:t>
            </a:r>
          </a:p>
        </p:txBody>
      </p:sp>
      <p:sp>
        <p:nvSpPr>
          <p:cNvPr id="24578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30610" y="1352281"/>
            <a:ext cx="7969250" cy="3588757"/>
          </a:xfrm>
        </p:spPr>
        <p:txBody>
          <a:bodyPr>
            <a:normAutofit/>
          </a:bodyPr>
          <a:lstStyle/>
          <a:p>
            <a:endParaRPr lang="pt-BR" sz="2800" b="1" dirty="0">
              <a:solidFill>
                <a:srgbClr val="0070C0"/>
              </a:solidFill>
            </a:endParaRPr>
          </a:p>
          <a:p>
            <a:r>
              <a:rPr lang="pt-BR" sz="2800" b="1" dirty="0">
                <a:solidFill>
                  <a:srgbClr val="0070C0"/>
                </a:solidFill>
              </a:rPr>
              <a:t>Vigilância em Saúde				R$ 171.447,15</a:t>
            </a:r>
            <a:endParaRPr lang="pt-BR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20763" y="3773510"/>
            <a:ext cx="7969250" cy="308449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Vigilância em Saúde			  R$   222.113,59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	R$	     220.881,59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R$           1.232,70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R$		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R$	                0,00 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</a:t>
            </a:r>
            <a:r>
              <a:rPr lang="pt-BR" sz="2000" b="1" dirty="0" err="1">
                <a:solidFill>
                  <a:srgbClr val="0070C0"/>
                </a:solidFill>
              </a:rPr>
              <a:t>Inf.E</a:t>
            </a:r>
            <a:r>
              <a:rPr lang="pt-BR" sz="2000" b="1" dirty="0">
                <a:solidFill>
                  <a:srgbClr val="0070C0"/>
                </a:solidFill>
              </a:rPr>
              <a:t> Comunicação-PJ	R$                   0,00</a:t>
            </a: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303548" y="2472743"/>
            <a:ext cx="8596312" cy="78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400" b="1" dirty="0"/>
          </a:p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Despesas Pagas</a:t>
            </a:r>
            <a:r>
              <a:rPr lang="pt-BR" sz="2400" b="1" dirty="0"/>
              <a:t> Vigilância em Saúde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ítulo 1"/>
          <p:cNvSpPr>
            <a:spLocks noGrp="1"/>
          </p:cNvSpPr>
          <p:nvPr>
            <p:ph type="title"/>
          </p:nvPr>
        </p:nvSpPr>
        <p:spPr>
          <a:xfrm>
            <a:off x="613468" y="106698"/>
            <a:ext cx="8596312" cy="652463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 Arrecadada </a:t>
            </a:r>
            <a:r>
              <a:rPr lang="pt-BR" sz="2400" b="1" dirty="0"/>
              <a:t>Investimento</a:t>
            </a:r>
          </a:p>
        </p:txBody>
      </p:sp>
      <p:sp>
        <p:nvSpPr>
          <p:cNvPr id="26626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26999" y="898033"/>
            <a:ext cx="7969250" cy="3881438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0070C0"/>
                </a:solidFill>
              </a:rPr>
              <a:t>Total Investimento			R$ 0,00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Convênios Saúde Investimento		R$	 0,00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pt-BR" sz="21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pt-BR" sz="28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6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6998" y="3567448"/>
            <a:ext cx="8491321" cy="315274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Convênios Federal			    R$ 153.285,00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Obras e Instalações 				R$		           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Equipamentos/Mat. Permanente	R$	      153.285,00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613468" y="2308986"/>
            <a:ext cx="859631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Despesas Pagas </a:t>
            </a:r>
            <a:r>
              <a:rPr lang="pt-BR" sz="2400" b="1" dirty="0"/>
              <a:t>Com Recursos de Convênios Federal</a:t>
            </a:r>
            <a:br>
              <a:rPr lang="pt-BR" sz="2400" b="1" dirty="0"/>
            </a:br>
            <a:endParaRPr lang="pt-BR" sz="24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ítulo 1"/>
          <p:cNvSpPr>
            <a:spLocks noGrp="1"/>
          </p:cNvSpPr>
          <p:nvPr>
            <p:ph type="title"/>
          </p:nvPr>
        </p:nvSpPr>
        <p:spPr>
          <a:xfrm>
            <a:off x="257577" y="206839"/>
            <a:ext cx="9543246" cy="1171202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/>
              <a:t/>
            </a:r>
            <a:br>
              <a:rPr lang="pt-BR" sz="2400" b="1" dirty="0"/>
            </a:br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Receita Arrecadada</a:t>
            </a:r>
            <a:r>
              <a:rPr lang="pt-BR" sz="2400" b="1" u="sng" dirty="0"/>
              <a:t> </a:t>
            </a:r>
            <a:r>
              <a:rPr lang="pt-BR" sz="2400" b="1" dirty="0"/>
              <a:t>Assistência Farmacêutica</a:t>
            </a:r>
          </a:p>
        </p:txBody>
      </p:sp>
      <p:sp>
        <p:nvSpPr>
          <p:cNvPr id="2867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044575" y="1648496"/>
            <a:ext cx="7969250" cy="2382590"/>
          </a:xfrm>
        </p:spPr>
        <p:txBody>
          <a:bodyPr/>
          <a:lstStyle/>
          <a:p>
            <a:r>
              <a:rPr lang="pt-BR" sz="2800" b="1" dirty="0">
                <a:solidFill>
                  <a:srgbClr val="0070C0"/>
                </a:solidFill>
              </a:rPr>
              <a:t>Assistência Farmacêutica		R$ 71.546,57</a:t>
            </a: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  <a:p>
            <a:pPr marL="1371600" lvl="3" indent="0">
              <a:buFont typeface="Wingdings 3" pitchFamily="18" charset="2"/>
              <a:buNone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44575" y="3438659"/>
            <a:ext cx="8433955" cy="342577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pt-BR" sz="28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800" b="1" dirty="0">
                <a:solidFill>
                  <a:srgbClr val="0070C0"/>
                </a:solidFill>
              </a:rPr>
              <a:t>Total Assistência Farmacêutica	R$  24.921,74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	R$	24.921,74</a:t>
            </a:r>
          </a:p>
          <a:p>
            <a:pPr marL="1371600" lvl="3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pt-BR" sz="2100" b="1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528033" y="2421228"/>
            <a:ext cx="8596312" cy="133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400" b="1" dirty="0"/>
          </a:p>
          <a:p>
            <a:pPr algn="ctr"/>
            <a:r>
              <a:rPr lang="pt-BR" sz="2400" b="1" dirty="0"/>
              <a:t>Demonstrativo da </a:t>
            </a:r>
            <a:r>
              <a:rPr lang="pt-BR" sz="2400" b="1" u="sng" dirty="0">
                <a:solidFill>
                  <a:srgbClr val="0070C0"/>
                </a:solidFill>
              </a:rPr>
              <a:t>Despesas Pagas</a:t>
            </a:r>
            <a:r>
              <a:rPr lang="pt-BR" sz="2400" b="1" u="sng" dirty="0"/>
              <a:t> </a:t>
            </a:r>
            <a:r>
              <a:rPr lang="pt-BR" sz="2400" b="1" dirty="0"/>
              <a:t>Assistência Farmacêutica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1"/>
          <p:cNvSpPr>
            <a:spLocks noGrp="1"/>
          </p:cNvSpPr>
          <p:nvPr>
            <p:ph type="title"/>
          </p:nvPr>
        </p:nvSpPr>
        <p:spPr>
          <a:xfrm>
            <a:off x="291497" y="119577"/>
            <a:ext cx="8596312" cy="6524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b="1" dirty="0"/>
              <a:t>DEMONSTRATIVO DA </a:t>
            </a:r>
            <a:r>
              <a:rPr lang="pt-BR" sz="2800" b="1" u="sng" dirty="0">
                <a:solidFill>
                  <a:srgbClr val="0070C0"/>
                </a:solidFill>
              </a:rPr>
              <a:t>RECEITA ARRECADADA-</a:t>
            </a:r>
            <a:r>
              <a:rPr lang="pt-BR" sz="2800" b="1" i="1" u="sng" dirty="0">
                <a:solidFill>
                  <a:srgbClr val="0070C0"/>
                </a:solidFill>
              </a:rPr>
              <a:t>FUS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-193183" y="772040"/>
            <a:ext cx="9879012" cy="3881438"/>
          </a:xfrm>
        </p:spPr>
        <p:txBody>
          <a:bodyPr rtlCol="0">
            <a:normAutofit fontScale="70000" lnSpcReduction="20000"/>
          </a:bodyPr>
          <a:lstStyle/>
          <a:p>
            <a:pPr algn="ctr">
              <a:defRPr/>
            </a:pPr>
            <a:r>
              <a:rPr lang="pt-BR" sz="2600" b="1" dirty="0">
                <a:solidFill>
                  <a:srgbClr val="0070C0"/>
                </a:solidFill>
              </a:rPr>
              <a:t>Transferência Recursos Próprios- ASPS </a:t>
            </a:r>
            <a:r>
              <a:rPr lang="pt-BR" sz="2900" b="1" dirty="0">
                <a:solidFill>
                  <a:srgbClr val="0070C0"/>
                </a:solidFill>
              </a:rPr>
              <a:t>R$ 3.347.871,43</a:t>
            </a:r>
          </a:p>
          <a:p>
            <a:pPr marL="0" indent="0" algn="ctr">
              <a:buNone/>
              <a:defRPr/>
            </a:pPr>
            <a:r>
              <a:rPr lang="pt-BR" sz="2600" b="1" dirty="0">
                <a:solidFill>
                  <a:srgbClr val="0070C0"/>
                </a:solidFill>
              </a:rPr>
              <a:t>(Art. 7º da Lei Complementar Nº 141 de 13 de janeiro de 2012.)</a:t>
            </a:r>
          </a:p>
          <a:p>
            <a:pPr marL="0" indent="0" algn="ctr">
              <a:buNone/>
              <a:defRPr/>
            </a:pPr>
            <a:r>
              <a:rPr lang="pt-BR" sz="2600" b="1" dirty="0">
                <a:solidFill>
                  <a:srgbClr val="0070C0"/>
                </a:solidFill>
              </a:rPr>
              <a:t>RECEITAS QUE COMPÕEM AS TRANSFERÊNCIAS DE RECURSOS PRÓPRIOS</a:t>
            </a:r>
          </a:p>
          <a:p>
            <a:pPr marL="0" indent="0" algn="ctr">
              <a:buNone/>
              <a:defRPr/>
            </a:pPr>
            <a:r>
              <a:rPr lang="pt-BR" sz="2600" b="1" dirty="0">
                <a:solidFill>
                  <a:srgbClr val="0070C0"/>
                </a:solidFill>
              </a:rPr>
              <a:t>        ( FPM, IPVA, ICMS, IPI, ICMS-DESONERAÇÃO, IPTU, ITBI, ISS, IRRF)</a:t>
            </a:r>
          </a:p>
          <a:p>
            <a:pPr marL="0" indent="0" algn="ctr">
              <a:buNone/>
              <a:defRPr/>
            </a:pPr>
            <a:endParaRPr lang="pt-BR" sz="4000" b="1" dirty="0">
              <a:solidFill>
                <a:srgbClr val="0070C0"/>
              </a:solidFill>
            </a:endParaRPr>
          </a:p>
        </p:txBody>
      </p:sp>
      <p:sp>
        <p:nvSpPr>
          <p:cNvPr id="6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8559" y="2971879"/>
            <a:ext cx="7969250" cy="3881438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pt-BR" sz="2800" b="1" dirty="0">
                <a:solidFill>
                  <a:srgbClr val="0070C0"/>
                </a:solidFill>
              </a:rPr>
              <a:t>FUS				             				R$  2.503,577,74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Pessoal e Encargos						R$	      1.669.017,96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Diárias								        R$	           15.500,00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Consumo					        R$	         502.054,88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Material de Distribuição Gratuita				R$	             4.787,08                        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Passagens e </a:t>
            </a:r>
            <a:r>
              <a:rPr lang="pt-BR" sz="2100" b="1" dirty="0" err="1">
                <a:solidFill>
                  <a:srgbClr val="0070C0"/>
                </a:solidFill>
              </a:rPr>
              <a:t>Desp.c</a:t>
            </a:r>
            <a:r>
              <a:rPr lang="pt-BR" sz="2100" b="1" dirty="0">
                <a:solidFill>
                  <a:srgbClr val="0070C0"/>
                </a:solidFill>
              </a:rPr>
              <a:t>/</a:t>
            </a:r>
            <a:r>
              <a:rPr lang="pt-BR" sz="2100" b="1" dirty="0" err="1">
                <a:solidFill>
                  <a:srgbClr val="0070C0"/>
                </a:solidFill>
              </a:rPr>
              <a:t>Locomação</a:t>
            </a:r>
            <a:r>
              <a:rPr lang="pt-BR" sz="2100" b="1" dirty="0">
                <a:solidFill>
                  <a:srgbClr val="0070C0"/>
                </a:solidFill>
              </a:rPr>
              <a:t> 				R$                 4.700,00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Física					R$               31.825,00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Serviços de Pessoa Jurídica				        R$	         248.054,13</a:t>
            </a:r>
          </a:p>
          <a:p>
            <a:pPr lvl="1">
              <a:defRPr/>
            </a:pPr>
            <a:r>
              <a:rPr lang="pt-BR" sz="2000" b="1" dirty="0">
                <a:solidFill>
                  <a:srgbClr val="0070C0"/>
                </a:solidFill>
              </a:rPr>
              <a:t>Serv. </a:t>
            </a:r>
            <a:r>
              <a:rPr lang="pt-BR" sz="2000" b="1" dirty="0" err="1">
                <a:solidFill>
                  <a:srgbClr val="0070C0"/>
                </a:solidFill>
              </a:rPr>
              <a:t>Tec.da</a:t>
            </a:r>
            <a:r>
              <a:rPr lang="pt-BR" sz="2000" b="1" dirty="0">
                <a:solidFill>
                  <a:srgbClr val="0070C0"/>
                </a:solidFill>
              </a:rPr>
              <a:t> Inf.  E Comunicação-PJ			R$	            12.289,69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Auxílio Financeiro Pessoa Carente			R$	           15.349,00</a:t>
            </a:r>
          </a:p>
          <a:p>
            <a:pPr lvl="1">
              <a:defRPr/>
            </a:pPr>
            <a:r>
              <a:rPr lang="pt-BR" sz="2100" b="1" dirty="0">
                <a:solidFill>
                  <a:srgbClr val="0070C0"/>
                </a:solidFill>
              </a:rPr>
              <a:t>Desp. Exercícios Anteriores			       	        R$	                    0,00</a:t>
            </a:r>
          </a:p>
          <a:p>
            <a:pPr lvl="1">
              <a:defRPr/>
            </a:pPr>
            <a:r>
              <a:rPr lang="pt-BR" sz="2000" b="1" dirty="0" err="1">
                <a:solidFill>
                  <a:srgbClr val="0070C0"/>
                </a:solidFill>
              </a:rPr>
              <a:t>Equip</a:t>
            </a:r>
            <a:r>
              <a:rPr lang="pt-BR" sz="2000" b="1" dirty="0">
                <a:solidFill>
                  <a:srgbClr val="0070C0"/>
                </a:solidFill>
              </a:rPr>
              <a:t>./Material Permanente </a:t>
            </a:r>
            <a:r>
              <a:rPr lang="pt-BR" sz="2100" b="1" dirty="0">
                <a:solidFill>
                  <a:srgbClr val="0070C0"/>
                </a:solidFill>
              </a:rPr>
              <a:t>				        R$	                    0,00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310629" y="2223610"/>
            <a:ext cx="939433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000" b="1" dirty="0"/>
              <a:t>Demonstrativo da </a:t>
            </a:r>
            <a:r>
              <a:rPr lang="pt-BR" sz="3000" b="1" u="sng" dirty="0">
                <a:solidFill>
                  <a:srgbClr val="0070C0"/>
                </a:solidFill>
              </a:rPr>
              <a:t>Despesas Pagas- </a:t>
            </a:r>
            <a:r>
              <a:rPr lang="pt-BR" sz="3000" b="1" i="1" u="sng" dirty="0">
                <a:solidFill>
                  <a:srgbClr val="0070C0"/>
                </a:solidFill>
              </a:rPr>
              <a:t>FUS</a:t>
            </a:r>
            <a:r>
              <a:rPr lang="pt-BR" sz="3000" b="1" dirty="0">
                <a:solidFill>
                  <a:srgbClr val="0070C0"/>
                </a:solidFill>
              </a:rPr>
              <a:t/>
            </a:r>
            <a:br>
              <a:rPr lang="pt-BR" sz="3000" b="1" dirty="0">
                <a:solidFill>
                  <a:srgbClr val="0070C0"/>
                </a:solidFill>
              </a:rPr>
            </a:br>
            <a:endParaRPr lang="pt-BR" sz="3000" b="1" dirty="0">
              <a:solidFill>
                <a:srgbClr val="0070C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161012" y="3631842"/>
            <a:ext cx="4030988" cy="25391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pt-BR" sz="1050" b="1" dirty="0"/>
              <a:t>Combustível, Insumos, medicamentos, </a:t>
            </a:r>
            <a:r>
              <a:rPr lang="pt-BR" sz="1050" b="1" dirty="0" err="1"/>
              <a:t>mat</a:t>
            </a:r>
            <a:r>
              <a:rPr lang="pt-BR" sz="1050" b="1" dirty="0"/>
              <a:t> de escritório...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Síntese Geral</a:t>
            </a:r>
          </a:p>
        </p:txBody>
      </p:sp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3000" b="1">
                <a:solidFill>
                  <a:srgbClr val="0070C0"/>
                </a:solidFill>
              </a:rPr>
              <a:t>Receitas e Despesas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63" y="274750"/>
            <a:ext cx="8596312" cy="627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/>
              <a:t>Receitas Arrecadadas</a:t>
            </a:r>
          </a:p>
        </p:txBody>
      </p:sp>
      <p:sp>
        <p:nvSpPr>
          <p:cNvPr id="33794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677863" y="1023713"/>
            <a:ext cx="8596312" cy="4823295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rgbClr val="0070C0"/>
                </a:solidFill>
              </a:rPr>
              <a:t>Atenção Básica					    	R$		1.661.899,67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MAC								R$		1.216.501,62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Vigilância em Saúde				    	R$	   	   171.447,15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Assistência Farmacêutica		    		R$	   	     64.298,53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COVID-19						   	R$ 	              7.248,04 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Gestão do SUS						R$		              0,00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Transf.Prog.do Estado                 		R$ 		   523.042,60</a:t>
            </a:r>
          </a:p>
          <a:p>
            <a:r>
              <a:rPr lang="pt-BR" sz="1600" b="1" dirty="0" err="1">
                <a:solidFill>
                  <a:srgbClr val="0070C0"/>
                </a:solidFill>
              </a:rPr>
              <a:t>Transf</a:t>
            </a:r>
            <a:r>
              <a:rPr lang="pt-BR" sz="1600" b="1" dirty="0">
                <a:solidFill>
                  <a:srgbClr val="0070C0"/>
                </a:solidFill>
              </a:rPr>
              <a:t>. De Municípios                  		R$    	   132.000,00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Investimento						R$</a:t>
            </a:r>
            <a:r>
              <a:rPr lang="pt-BR" sz="1600" b="1" dirty="0">
                <a:solidFill>
                  <a:schemeClr val="bg1"/>
                </a:solidFill>
              </a:rPr>
              <a:t>	   	   000     </a:t>
            </a:r>
            <a:r>
              <a:rPr lang="pt-BR" sz="1600" b="1" dirty="0">
                <a:solidFill>
                  <a:srgbClr val="0070C0"/>
                </a:solidFill>
              </a:rPr>
              <a:t>0,00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Restituição pelo </a:t>
            </a:r>
            <a:r>
              <a:rPr lang="pt-BR" sz="1600" b="1" dirty="0" err="1">
                <a:solidFill>
                  <a:srgbClr val="0070C0"/>
                </a:solidFill>
              </a:rPr>
              <a:t>Pagto</a:t>
            </a:r>
            <a:r>
              <a:rPr lang="pt-BR" sz="1600" b="1" dirty="0">
                <a:solidFill>
                  <a:srgbClr val="0070C0"/>
                </a:solidFill>
              </a:rPr>
              <a:t> Indevido		R$                     132,05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Aplicações Financeiras			    	R$	     	     32.961,27</a:t>
            </a:r>
          </a:p>
          <a:p>
            <a:r>
              <a:rPr lang="pt-BR" sz="1600" b="1" dirty="0">
                <a:solidFill>
                  <a:srgbClr val="0070C0"/>
                </a:solidFill>
              </a:rPr>
              <a:t>Compensação Previdenciária			R$		              0,00</a:t>
            </a:r>
          </a:p>
          <a:p>
            <a:r>
              <a:rPr lang="pt-BR" sz="1600" b="1" dirty="0" err="1">
                <a:solidFill>
                  <a:srgbClr val="0070C0"/>
                </a:solidFill>
              </a:rPr>
              <a:t>Transf.Recursos</a:t>
            </a:r>
            <a:r>
              <a:rPr lang="pt-BR" sz="1600" b="1" dirty="0">
                <a:solidFill>
                  <a:srgbClr val="0070C0"/>
                </a:solidFill>
              </a:rPr>
              <a:t> Próprios-ASPS    		R$	 	3.347.871,43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Total Geral					R$	      7.157.402,36</a:t>
            </a:r>
            <a:endParaRPr lang="pt-BR" sz="2400" b="1" dirty="0">
              <a:solidFill>
                <a:srgbClr val="0070C0"/>
              </a:solidFill>
            </a:endParaRPr>
          </a:p>
          <a:p>
            <a:endParaRPr lang="pt-BR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627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/>
              <a:t>Despesas Pagas</a:t>
            </a:r>
          </a:p>
        </p:txBody>
      </p:sp>
      <p:sp>
        <p:nvSpPr>
          <p:cNvPr id="34818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677863" y="1910687"/>
            <a:ext cx="8596312" cy="4309138"/>
          </a:xfrm>
        </p:spPr>
        <p:txBody>
          <a:bodyPr>
            <a:normAutofit fontScale="92500" lnSpcReduction="10000"/>
          </a:bodyPr>
          <a:lstStyle/>
          <a:p>
            <a:r>
              <a:rPr lang="pt-BR" sz="2600" b="1" dirty="0">
                <a:solidFill>
                  <a:srgbClr val="0070C0"/>
                </a:solidFill>
              </a:rPr>
              <a:t>Atenção Básica				     R$	1.803.737,83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MAC								R$	2.022.891,93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Farmácia Básica					R$      24.921,74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Vigilância em Saúde				R$	   222.113,59</a:t>
            </a:r>
          </a:p>
          <a:p>
            <a:r>
              <a:rPr lang="pt-BR" sz="2600" b="1" dirty="0" err="1">
                <a:solidFill>
                  <a:srgbClr val="0070C0"/>
                </a:solidFill>
              </a:rPr>
              <a:t>Transf.Rec.Estado</a:t>
            </a:r>
            <a:r>
              <a:rPr lang="pt-BR" sz="2600" b="1" dirty="0">
                <a:solidFill>
                  <a:srgbClr val="0070C0"/>
                </a:solidFill>
              </a:rPr>
              <a:t>           		R$    451.177,44</a:t>
            </a:r>
          </a:p>
          <a:p>
            <a:r>
              <a:rPr lang="pt-BR" sz="2600" b="1" dirty="0" err="1">
                <a:solidFill>
                  <a:srgbClr val="0070C0"/>
                </a:solidFill>
              </a:rPr>
              <a:t>Transf</a:t>
            </a:r>
            <a:r>
              <a:rPr lang="pt-BR" sz="2600" b="1" dirty="0">
                <a:solidFill>
                  <a:srgbClr val="0070C0"/>
                </a:solidFill>
              </a:rPr>
              <a:t>. Rec. Municípios		     R$      93.435,78</a:t>
            </a:r>
          </a:p>
          <a:p>
            <a:r>
              <a:rPr lang="pt-BR" sz="2600" b="1" dirty="0" err="1">
                <a:solidFill>
                  <a:srgbClr val="0070C0"/>
                </a:solidFill>
              </a:rPr>
              <a:t>Transf</a:t>
            </a:r>
            <a:r>
              <a:rPr lang="pt-BR" sz="2600" b="1" dirty="0">
                <a:solidFill>
                  <a:srgbClr val="0070C0"/>
                </a:solidFill>
              </a:rPr>
              <a:t>. Rec. Convênios			R$	   153.285,00      </a:t>
            </a:r>
          </a:p>
          <a:p>
            <a:r>
              <a:rPr lang="pt-BR" sz="2600" b="1" dirty="0">
                <a:solidFill>
                  <a:srgbClr val="0070C0"/>
                </a:solidFill>
              </a:rPr>
              <a:t>Recursos Próprios - FUS	 	R$	2.503.577,74</a:t>
            </a:r>
          </a:p>
          <a:p>
            <a:r>
              <a:rPr lang="pt-BR" sz="2600" b="1" dirty="0">
                <a:solidFill>
                  <a:srgbClr val="FF0000"/>
                </a:solidFill>
              </a:rPr>
              <a:t>Total Geral							R$	7.275.141,05</a:t>
            </a:r>
          </a:p>
          <a:p>
            <a:endParaRPr lang="pt-BR" sz="2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627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/>
              <a:t>Despesas Pagas Por Classificação</a:t>
            </a:r>
          </a:p>
        </p:txBody>
      </p:sp>
      <p:sp>
        <p:nvSpPr>
          <p:cNvPr id="35842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677863" y="1268413"/>
            <a:ext cx="8596312" cy="4411170"/>
          </a:xfrm>
        </p:spPr>
        <p:txBody>
          <a:bodyPr>
            <a:normAutofit fontScale="55000" lnSpcReduction="20000"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Pessoal e Encargos					R$		4.070.841,14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Diárias							R$	     	     15.500,00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Material de Consumo				R$		   810.520,93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Material Distribuição Gratuita			R$	                4.787,08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Passagens e </a:t>
            </a:r>
            <a:r>
              <a:rPr lang="pt-BR" sz="2400" b="1" dirty="0" err="1">
                <a:solidFill>
                  <a:srgbClr val="0070C0"/>
                </a:solidFill>
              </a:rPr>
              <a:t>Desp.c</a:t>
            </a:r>
            <a:r>
              <a:rPr lang="pt-BR" sz="2400" b="1" dirty="0">
                <a:solidFill>
                  <a:srgbClr val="0070C0"/>
                </a:solidFill>
              </a:rPr>
              <a:t>/Locomoção			R$ 	                5.550,00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Serviços de Consultoria				R$	     	             0,00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Serviços Pessoa Física				R$	 	1.273.873,00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Serviços Pessoa Jurídica				R$	 	   913.145,21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Serv. </a:t>
            </a:r>
            <a:r>
              <a:rPr lang="pt-BR" sz="2400" b="1" dirty="0" err="1">
                <a:solidFill>
                  <a:srgbClr val="0070C0"/>
                </a:solidFill>
              </a:rPr>
              <a:t>Tec.da</a:t>
            </a:r>
            <a:r>
              <a:rPr lang="pt-BR" sz="2400" b="1" dirty="0">
                <a:solidFill>
                  <a:srgbClr val="0070C0"/>
                </a:solidFill>
              </a:rPr>
              <a:t> Inf.  E Comunicação-PJ		R$	              12.289,69	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Auxílio Financeiro					R$	   	     15.349,00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Indenizações e Restituições			R$	                       0,00</a:t>
            </a:r>
          </a:p>
          <a:p>
            <a:r>
              <a:rPr lang="pt-BR" sz="2400" b="1" dirty="0">
                <a:solidFill>
                  <a:srgbClr val="0070C0"/>
                </a:solidFill>
              </a:rPr>
              <a:t>Obras e Instalações				      	R$	   	              0,00</a:t>
            </a:r>
          </a:p>
          <a:p>
            <a:r>
              <a:rPr lang="pt-BR" sz="2400" b="1" dirty="0" err="1">
                <a:solidFill>
                  <a:srgbClr val="0070C0"/>
                </a:solidFill>
              </a:rPr>
              <a:t>Equip</a:t>
            </a:r>
            <a:r>
              <a:rPr lang="pt-BR" sz="2400" b="1" dirty="0">
                <a:solidFill>
                  <a:srgbClr val="0070C0"/>
                </a:solidFill>
              </a:rPr>
              <a:t>./Material Permanente			R$        	    153.285,00</a:t>
            </a:r>
          </a:p>
          <a:p>
            <a:pPr marL="0" indent="0">
              <a:buNone/>
            </a:pPr>
            <a:endParaRPr lang="pt-BR" sz="2400" b="1" dirty="0">
              <a:solidFill>
                <a:srgbClr val="0070C0"/>
              </a:solidFill>
            </a:endParaRPr>
          </a:p>
          <a:p>
            <a:r>
              <a:rPr lang="pt-BR" sz="3400" b="1" dirty="0">
                <a:solidFill>
                  <a:srgbClr val="FF0000"/>
                </a:solidFill>
              </a:rPr>
              <a:t>Total Geral					    R$    7.275.141,05</a:t>
            </a:r>
            <a:endParaRPr lang="pt-BR" sz="3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7200" b="1" dirty="0"/>
              <a:t>OBRIGADA</a:t>
            </a:r>
            <a:endParaRPr lang="pt-BR" sz="7200" dirty="0"/>
          </a:p>
        </p:txBody>
      </p:sp>
      <p:sp>
        <p:nvSpPr>
          <p:cNvPr id="3" name="Retângulo 2"/>
          <p:cNvSpPr/>
          <p:nvPr/>
        </p:nvSpPr>
        <p:spPr>
          <a:xfrm>
            <a:off x="945574" y="2797663"/>
            <a:ext cx="81880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403E3B"/>
                </a:solidFill>
                <a:latin typeface="Roboto"/>
              </a:rPr>
              <a:t>INGRATIDÃO É UM SENTIMENTO QUE DEVEMOS ELIMINAR DO NOSSO COTIDIANO. SEJA GRATO ATÉ MESMO PELOS DESAFIOS QUE VOCÊ ESTÁ PASSANDO. ELES VÃO TE TORNAR UM SER HUMANO AINDA MAIS FORTE.</a:t>
            </a:r>
          </a:p>
          <a:p>
            <a:pPr algn="ctr"/>
            <a:endParaRPr lang="pt-BR" sz="2800" b="1" dirty="0">
              <a:solidFill>
                <a:srgbClr val="403E3B"/>
              </a:solidFill>
              <a:latin typeface="Roboto"/>
            </a:endParaRPr>
          </a:p>
          <a:p>
            <a:pPr algn="ctr"/>
            <a:r>
              <a:rPr lang="pt-BR" sz="2800" b="1" dirty="0">
                <a:solidFill>
                  <a:srgbClr val="403E3B"/>
                </a:solidFill>
                <a:latin typeface="Roboto"/>
                <a:hlinkClick r:id="rId3"/>
              </a:rPr>
              <a:t>Tocantinopolis.saúde@gmail.com</a:t>
            </a:r>
            <a:endParaRPr lang="pt-BR" sz="2800" b="1" dirty="0">
              <a:solidFill>
                <a:srgbClr val="403E3B"/>
              </a:solidFill>
              <a:latin typeface="Roboto"/>
            </a:endParaRPr>
          </a:p>
          <a:p>
            <a:pPr algn="ctr"/>
            <a:r>
              <a:rPr lang="pt-BR" sz="2800" b="1" dirty="0">
                <a:solidFill>
                  <a:srgbClr val="403E3B"/>
                </a:solidFill>
                <a:latin typeface="Roboto"/>
              </a:rPr>
              <a:t>(63) 34717113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006240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7200" b="1" dirty="0"/>
              <a:t>OBRIGADA</a:t>
            </a:r>
            <a:endParaRPr lang="pt-BR" sz="7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3200" b="1" dirty="0">
                <a:solidFill>
                  <a:srgbClr val="403E3B"/>
                </a:solidFill>
                <a:latin typeface="Roboto"/>
              </a:rPr>
              <a:t>INGRATIDÃO É UM SENTIMENTO QUE DEVEMOS ELIMINAR DO NOSSO COTIDIANO. SEJA GRATO ATÉ MESMO PELOS DESAFIOS QUE VOCÊ ESTÁ PASSANDO. ELES VÃO TE TORNAR UM SER HUMANO AINDA MAIS FORTE.</a:t>
            </a:r>
          </a:p>
          <a:p>
            <a:pPr algn="ctr"/>
            <a:endParaRPr lang="pt-BR" sz="3200" b="1" dirty="0">
              <a:solidFill>
                <a:srgbClr val="403E3B"/>
              </a:solidFill>
              <a:latin typeface="Roboto"/>
            </a:endParaRPr>
          </a:p>
          <a:p>
            <a:pPr marL="0" indent="0" algn="ctr">
              <a:buNone/>
            </a:pPr>
            <a:r>
              <a:rPr lang="pt-BR" sz="3500" b="1" dirty="0">
                <a:solidFill>
                  <a:srgbClr val="403E3B"/>
                </a:solidFill>
                <a:latin typeface="Roboto"/>
                <a:hlinkClick r:id="rId2"/>
              </a:rPr>
              <a:t>tocantinopolis.saude@gmail.com</a:t>
            </a:r>
            <a:endParaRPr lang="pt-BR" sz="3500" b="1" dirty="0">
              <a:solidFill>
                <a:srgbClr val="403E3B"/>
              </a:solidFill>
              <a:latin typeface="Roboto"/>
            </a:endParaRPr>
          </a:p>
          <a:p>
            <a:pPr marL="0" indent="0" algn="ctr">
              <a:buNone/>
            </a:pPr>
            <a:r>
              <a:rPr lang="pt-BR" sz="3500" b="1" dirty="0">
                <a:solidFill>
                  <a:srgbClr val="403E3B"/>
                </a:solidFill>
                <a:latin typeface="Roboto"/>
              </a:rPr>
              <a:t>(63) 34717113</a:t>
            </a:r>
            <a:endParaRPr lang="pt-BR" sz="3500" b="1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23925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Laranja Vermelho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4849</TotalTime>
  <Words>372</Words>
  <Application>Microsoft Office PowerPoint</Application>
  <PresentationFormat>Widescreen</PresentationFormat>
  <Paragraphs>169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Roboto</vt:lpstr>
      <vt:lpstr>Trebuchet MS</vt:lpstr>
      <vt:lpstr>Wingdings 3</vt:lpstr>
      <vt:lpstr>Facetado</vt:lpstr>
      <vt:lpstr>Audiência Pública da Saúde 3 QUADRIMESTRE/2022</vt:lpstr>
      <vt:lpstr>Receitas e Despesas</vt:lpstr>
      <vt:lpstr>DEMONSTRATIVO DA RECEITA ARRECADADA ATENÇÃO BÁSICA</vt:lpstr>
      <vt:lpstr>DEMONSTRATIVO DA RECEITA ARRECADADA TRANSFERÊNCIA DE RECURSOS DO ESTADO</vt:lpstr>
      <vt:lpstr>Demonstrativo da Receita Arrecadada Transferência de recursos dos Municípios </vt:lpstr>
      <vt:lpstr>Demonstrativo das Despesas Pagas Transfêrencia de recursos de Convênios e dos Municípios </vt:lpstr>
      <vt:lpstr>DEMONSTRATIVO DA RECEITA  ARRECADADA  MÉDIA E ALTA COMPLEXIDADE - MAC</vt:lpstr>
      <vt:lpstr> Demonstrativo da Receita Arrecadada Vigilância em Saúde</vt:lpstr>
      <vt:lpstr>Demonstrativo da Receita Arrecadada Investimento</vt:lpstr>
      <vt:lpstr> Demonstrativo da Receita Arrecadada Assistência Farmacêutica</vt:lpstr>
      <vt:lpstr>DEMONSTRATIVO DA RECEITA ARRECADADA-FUS  </vt:lpstr>
      <vt:lpstr>Síntese Geral</vt:lpstr>
      <vt:lpstr>Receitas Arrecadadas</vt:lpstr>
      <vt:lpstr>Despesas Pagas</vt:lpstr>
      <vt:lpstr>Despesas Pagas Por Classificação</vt:lpstr>
      <vt:lpstr>OBRIGADA</vt:lpstr>
      <vt:lpstr>OBRIGADA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da Saúde 1º Quadrimestre</dc:title>
  <dc:creator>CONTABILIDADE</dc:creator>
  <cp:lastModifiedBy>Câmara Municipal Toc</cp:lastModifiedBy>
  <cp:revision>465</cp:revision>
  <cp:lastPrinted>2017-06-29T18:52:31Z</cp:lastPrinted>
  <dcterms:created xsi:type="dcterms:W3CDTF">2015-05-29T13:30:31Z</dcterms:created>
  <dcterms:modified xsi:type="dcterms:W3CDTF">2024-03-21T14:33:02Z</dcterms:modified>
</cp:coreProperties>
</file>